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media1.mp4" ContentType="video/unknown"/>
  <Override PartName="/ppt/media/image11.jpeg" ContentType="image/jpeg"/>
  <Override PartName="/ppt/media/image12.jpeg" ContentType="image/jpeg"/>
  <Override PartName="/ppt/media/media2.mp4" ContentType="video/unknown"/>
  <Override PartName="/ppt/media/media3.mp4" ContentType="video/unknown"/>
  <Override PartName="/ppt/media/image1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 b="def" i="def"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 b="def" i="def"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 b="def" i="def"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5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6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0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1" name="Texto do título"/>
          <p:cNvSpPr txBox="1"/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102" name="Picture Placeholder 2"/>
          <p:cNvSpPr/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03" name="Nível um…"/>
          <p:cNvSpPr txBox="1"/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0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2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13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pic>
        <p:nvPicPr>
          <p:cNvPr id="114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Número do diapositivo"/>
          <p:cNvSpPr txBox="1"/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24" name="Nível u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4" name="Texto do título"/>
          <p:cNvSpPr txBox="1"/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cap="all" sz="3600"/>
            </a:lvl1pPr>
          </a:lstStyle>
          <a:p>
            <a:pPr/>
            <a:r>
              <a:t>Texto do título</a:t>
            </a:r>
          </a:p>
        </p:txBody>
      </p:sp>
      <p:sp>
        <p:nvSpPr>
          <p:cNvPr id="35" name="Nível um…"/>
          <p:cNvSpPr txBox="1"/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6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4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6" name="Nível um…"/>
          <p:cNvSpPr txBox="1"/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6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7" name="Nível um…"/>
          <p:cNvSpPr txBox="1"/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8" name="Text Placeholder 4"/>
          <p:cNvSpPr/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pPr>
          </a:p>
        </p:txBody>
      </p:sp>
      <p:sp>
        <p:nvSpPr>
          <p:cNvPr id="5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 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9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0" name="Texto do título"/>
          <p:cNvSpPr txBox="1"/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91" name="Nível um…"/>
          <p:cNvSpPr txBox="1"/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" name="Texto do título"/>
          <p:cNvSpPr txBox="1"/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5" name="Nível um…"/>
          <p:cNvSpPr txBox="1"/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6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úmero do diapositivo"/>
          <p:cNvSpPr txBox="1"/>
          <p:nvPr>
            <p:ph type="sldNum" sz="quarter" idx="2"/>
          </p:nvPr>
        </p:nvSpPr>
        <p:spPr>
          <a:xfrm>
            <a:off x="8531787" y="4242435"/>
            <a:ext cx="548641" cy="285751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3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jpeg"/><Relationship Id="rId3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3" Type="http://schemas.microsoft.com/office/2007/relationships/media" Target="../media/media2.mp4"/><Relationship Id="rId4" Type="http://schemas.openxmlformats.org/officeDocument/2006/relationships/image" Target="../media/image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3" Type="http://schemas.microsoft.com/office/2007/relationships/media" Target="../media/media3.mp4"/><Relationship Id="rId4" Type="http://schemas.openxmlformats.org/officeDocument/2006/relationships/image" Target="../media/image5.png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ubtitle 2"/>
          <p:cNvSpPr txBox="1"/>
          <p:nvPr>
            <p:ph type="subTitle" sz="half" idx="1"/>
          </p:nvPr>
        </p:nvSpPr>
        <p:spPr>
          <a:xfrm>
            <a:off x="476549" y="3593698"/>
            <a:ext cx="7818377" cy="1556554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Bem vindos </a:t>
            </a:r>
          </a:p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 </a:t>
            </a:r>
            <a:r>
              <a:t>A</a:t>
            </a:r>
            <a:r>
              <a:t> NOVA VIDA EM CRISTO</a:t>
            </a:r>
          </a:p>
        </p:txBody>
      </p:sp>
      <p:pic>
        <p:nvPicPr>
          <p:cNvPr id="12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6964" y="88531"/>
            <a:ext cx="7548018" cy="2830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39330" y="608070"/>
            <a:ext cx="1804417" cy="157886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PCE - DESCUBRA"/>
          <p:cNvSpPr/>
          <p:nvPr/>
        </p:nvSpPr>
        <p:spPr>
          <a:xfrm>
            <a:off x="257693" y="1289883"/>
            <a:ext cx="4880654" cy="96801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>
              <a:defRPr b="1" sz="4900">
                <a:ln w="12700" cap="flat">
                  <a:solidFill>
                    <a:srgbClr val="E22400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 - DESCUBRA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ound Diagonal Corner Rectangle 6"/>
          <p:cNvSpPr txBox="1"/>
          <p:nvPr/>
        </p:nvSpPr>
        <p:spPr>
          <a:xfrm>
            <a:off x="4058415" y="1109097"/>
            <a:ext cx="4188769" cy="3380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3200">
                <a:solidFill>
                  <a:srgbClr val="006060"/>
                </a:solidFill>
              </a:defRPr>
            </a:lvl1pPr>
          </a:lstStyle>
          <a:p>
            <a:pPr/>
            <a:r>
              <a:t>Se você já converteu a Cristo, em que momento de sua história de vida concluiu que estava caminhando na direção errada?</a:t>
            </a:r>
          </a:p>
        </p:txBody>
      </p:sp>
      <p:pic>
        <p:nvPicPr>
          <p:cNvPr id="165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1883" y="651816"/>
            <a:ext cx="3192618" cy="39907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conversão a Cristo</a:t>
            </a:r>
          </a:p>
        </p:txBody>
      </p:sp>
      <p:sp>
        <p:nvSpPr>
          <p:cNvPr id="168" name="Content Placeholder 2"/>
          <p:cNvSpPr txBox="1"/>
          <p:nvPr>
            <p:ph type="body" sz="quarter" idx="1"/>
          </p:nvPr>
        </p:nvSpPr>
        <p:spPr>
          <a:xfrm>
            <a:off x="457200" y="2358326"/>
            <a:ext cx="3715904" cy="2363493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10000"/>
              </a:lnSpc>
              <a:spcBef>
                <a:spcPts val="700"/>
              </a:spcBef>
              <a:defRPr sz="3200"/>
            </a:pPr>
            <a:r>
              <a:t>A fé em Jesus;</a:t>
            </a:r>
          </a:p>
          <a:p>
            <a:pPr>
              <a:lnSpc>
                <a:spcPct val="110000"/>
              </a:lnSpc>
              <a:spcBef>
                <a:spcPts val="700"/>
              </a:spcBef>
              <a:defRPr sz="3200"/>
            </a:pPr>
            <a:r>
              <a:t>O arrependimento dos pecados.</a:t>
            </a:r>
          </a:p>
        </p:txBody>
      </p:sp>
      <p:grpSp>
        <p:nvGrpSpPr>
          <p:cNvPr id="171" name="Rounded Rectangle 3"/>
          <p:cNvGrpSpPr/>
          <p:nvPr/>
        </p:nvGrpSpPr>
        <p:grpSpPr>
          <a:xfrm>
            <a:off x="612650" y="1191324"/>
            <a:ext cx="8021722" cy="608257"/>
            <a:chOff x="0" y="0"/>
            <a:chExt cx="8021721" cy="608255"/>
          </a:xfrm>
        </p:grpSpPr>
        <p:sp>
          <p:nvSpPr>
            <p:cNvPr id="169" name="Retângulo arredondado"/>
            <p:cNvSpPr/>
            <p:nvPr/>
          </p:nvSpPr>
          <p:spPr>
            <a:xfrm>
              <a:off x="0" y="0"/>
              <a:ext cx="8021722" cy="608256"/>
            </a:xfrm>
            <a:prstGeom prst="roundRect">
              <a:avLst>
                <a:gd name="adj" fmla="val 16667"/>
              </a:avLst>
            </a:prstGeom>
            <a:solidFill>
              <a:srgbClr val="00808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70" name="A conversão a Cristo é caracterizada por dois importantes fatos:"/>
            <p:cNvSpPr txBox="1"/>
            <p:nvPr/>
          </p:nvSpPr>
          <p:spPr>
            <a:xfrm>
              <a:off x="29693" y="112358"/>
              <a:ext cx="7962335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000">
                  <a:solidFill>
                    <a:srgbClr val="FFFFFF"/>
                  </a:solidFill>
                </a:defRPr>
              </a:lvl1pPr>
            </a:lstStyle>
            <a:p>
              <a:pPr/>
              <a:r>
                <a:t>A conversão a Cristo é caracterizada por dois importantes fatos:</a:t>
              </a:r>
            </a:p>
          </p:txBody>
        </p:sp>
      </p:grpSp>
      <p:pic>
        <p:nvPicPr>
          <p:cNvPr id="172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60178" y="2358326"/>
            <a:ext cx="3717022" cy="24765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ound Diagonal Corner Rectangle 1"/>
          <p:cNvSpPr txBox="1"/>
          <p:nvPr/>
        </p:nvSpPr>
        <p:spPr>
          <a:xfrm>
            <a:off x="588344" y="63279"/>
            <a:ext cx="7395027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b="1" sz="6000"/>
            </a:lvl1pPr>
          </a:lstStyle>
          <a:p>
            <a:pPr/>
            <a:r>
              <a:t>Conversão</a:t>
            </a:r>
          </a:p>
        </p:txBody>
      </p:sp>
      <p:sp>
        <p:nvSpPr>
          <p:cNvPr id="175" name="Round Diagonal Corner Rectangle 2"/>
          <p:cNvSpPr txBox="1"/>
          <p:nvPr/>
        </p:nvSpPr>
        <p:spPr>
          <a:xfrm>
            <a:off x="588344" y="1784742"/>
            <a:ext cx="7395027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b="1" sz="6000"/>
            </a:pPr>
            <a:r>
              <a:t>Fé</a:t>
            </a:r>
            <a:r>
              <a:rPr b="0"/>
              <a:t> em Jesus</a:t>
            </a:r>
          </a:p>
        </p:txBody>
      </p:sp>
      <p:sp>
        <p:nvSpPr>
          <p:cNvPr id="176" name="Round Diagonal Corner Rectangle 3"/>
          <p:cNvSpPr txBox="1"/>
          <p:nvPr/>
        </p:nvSpPr>
        <p:spPr>
          <a:xfrm>
            <a:off x="183797" y="3473233"/>
            <a:ext cx="8204121" cy="1668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lnSpc>
                <a:spcPct val="80000"/>
              </a:lnSpc>
              <a:defRPr b="1" sz="6000"/>
            </a:pPr>
            <a:r>
              <a:t>Arrependimento </a:t>
            </a:r>
            <a:r>
              <a:rPr b="0"/>
              <a:t>dos pecados</a:t>
            </a:r>
          </a:p>
        </p:txBody>
      </p:sp>
      <p:sp>
        <p:nvSpPr>
          <p:cNvPr id="177" name="TextBox 4"/>
          <p:cNvSpPr txBox="1"/>
          <p:nvPr/>
        </p:nvSpPr>
        <p:spPr>
          <a:xfrm>
            <a:off x="3575725" y="551548"/>
            <a:ext cx="1420266" cy="150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9600">
                <a:solidFill>
                  <a:srgbClr val="006060"/>
                </a:solidFill>
              </a:defRPr>
            </a:lvl1pPr>
          </a:lstStyle>
          <a:p>
            <a:pPr/>
            <a:r>
              <a:t>=</a:t>
            </a:r>
          </a:p>
        </p:txBody>
      </p:sp>
      <p:sp>
        <p:nvSpPr>
          <p:cNvPr id="178" name="TextBox 5"/>
          <p:cNvSpPr txBox="1"/>
          <p:nvPr/>
        </p:nvSpPr>
        <p:spPr>
          <a:xfrm>
            <a:off x="3575725" y="2239586"/>
            <a:ext cx="1420266" cy="150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9600">
                <a:solidFill>
                  <a:srgbClr val="006060"/>
                </a:solidFill>
              </a:defRPr>
            </a:lvl1pPr>
          </a:lstStyle>
          <a:p>
            <a:pPr/>
            <a:r>
              <a:t>+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itle 1"/>
          <p:cNvSpPr txBox="1"/>
          <p:nvPr>
            <p:ph type="title"/>
          </p:nvPr>
        </p:nvSpPr>
        <p:spPr>
          <a:xfrm>
            <a:off x="366989" y="171450"/>
            <a:ext cx="8399062" cy="742950"/>
          </a:xfrm>
          <a:prstGeom prst="rect">
            <a:avLst/>
          </a:prstGeom>
        </p:spPr>
        <p:txBody>
          <a:bodyPr/>
          <a:lstStyle>
            <a:lvl1pPr>
              <a:defRPr spc="-99" sz="4100"/>
            </a:lvl1pPr>
          </a:lstStyle>
          <a:p>
            <a:pPr/>
            <a:r>
              <a:t>1. A fé em Jesus</a:t>
            </a:r>
          </a:p>
        </p:txBody>
      </p:sp>
      <p:sp>
        <p:nvSpPr>
          <p:cNvPr id="181" name="Round Diagonal Corner Rectangle 6"/>
          <p:cNvSpPr txBox="1"/>
          <p:nvPr/>
        </p:nvSpPr>
        <p:spPr>
          <a:xfrm>
            <a:off x="3935138" y="2465051"/>
            <a:ext cx="4094830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6000">
                <a:solidFill>
                  <a:srgbClr val="006060"/>
                </a:solidFill>
              </a:defRPr>
            </a:lvl1pPr>
          </a:lstStyle>
          <a:p>
            <a:pPr/>
            <a:r>
              <a:t>O que é fé?</a:t>
            </a:r>
          </a:p>
        </p:txBody>
      </p:sp>
      <p:pic>
        <p:nvPicPr>
          <p:cNvPr id="182" name="Picture 9" descr="Pictur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6986" y="1291242"/>
            <a:ext cx="2856228" cy="35702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17974" t="0" r="7901" b="0"/>
          <a:stretch>
            <a:fillRect/>
          </a:stretch>
        </p:blipFill>
        <p:spPr>
          <a:xfrm>
            <a:off x="0" y="0"/>
            <a:ext cx="6777798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r"/>
          </a:lstStyle>
          <a:p>
            <a:pPr/>
            <a:r>
              <a:t>A fé em Jesus</a:t>
            </a:r>
          </a:p>
        </p:txBody>
      </p:sp>
      <p:sp>
        <p:nvSpPr>
          <p:cNvPr id="186" name="Round Diagonal Corner Rectangle 4"/>
          <p:cNvSpPr txBox="1"/>
          <p:nvPr/>
        </p:nvSpPr>
        <p:spPr>
          <a:xfrm>
            <a:off x="801664" y="1600897"/>
            <a:ext cx="7526172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r">
              <a:defRPr sz="6000"/>
            </a:pPr>
            <a:r>
              <a:t>É </a:t>
            </a:r>
            <a:r>
              <a:rPr b="1">
                <a:solidFill>
                  <a:srgbClr val="006060"/>
                </a:solidFill>
              </a:rPr>
              <a:t>mais</a:t>
            </a:r>
            <a:r>
              <a:t> do que crer</a:t>
            </a:r>
          </a:p>
        </p:txBody>
      </p:sp>
      <p:sp>
        <p:nvSpPr>
          <p:cNvPr id="187" name="Round Diagonal Corner Rectangle 5"/>
          <p:cNvSpPr txBox="1"/>
          <p:nvPr/>
        </p:nvSpPr>
        <p:spPr>
          <a:xfrm>
            <a:off x="3404737" y="2785368"/>
            <a:ext cx="4672463" cy="1399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r">
              <a:defRPr sz="6000"/>
            </a:pPr>
            <a:r>
              <a:t>É </a:t>
            </a:r>
            <a:r>
              <a:rPr b="1" sz="8800">
                <a:solidFill>
                  <a:srgbClr val="006060"/>
                </a:solidFill>
              </a:rPr>
              <a:t>Confiar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salto de fe.mp4" descr="salto de fe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69244" y="218599"/>
            <a:ext cx="8366756" cy="47063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51" fill="hold"/>
                                        <p:tgtEl>
                                          <p:spTgt spid="1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89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18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8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6859" y="533095"/>
            <a:ext cx="3342412" cy="4178015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Round Diagonal Corner Rectangle 4"/>
          <p:cNvSpPr txBox="1"/>
          <p:nvPr/>
        </p:nvSpPr>
        <p:spPr>
          <a:xfrm>
            <a:off x="3930341" y="1474827"/>
            <a:ext cx="4316844" cy="268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4400">
                <a:solidFill>
                  <a:srgbClr val="006060"/>
                </a:solidFill>
              </a:defRPr>
            </a:lvl1pPr>
          </a:lstStyle>
          <a:p>
            <a:pPr/>
            <a:r>
              <a:t>Como Indiana Jones demonstra fé nas cenas do vídeo?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Round Diagonal Corner Rectangle 4"/>
          <p:cNvSpPr txBox="1"/>
          <p:nvPr/>
        </p:nvSpPr>
        <p:spPr>
          <a:xfrm>
            <a:off x="-133672" y="342517"/>
            <a:ext cx="8003610" cy="169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r">
              <a:defRPr b="1" sz="5400">
                <a:solidFill>
                  <a:srgbClr val="10475C"/>
                </a:solidFill>
              </a:defRPr>
            </a:pPr>
            <a:r>
              <a:t>confiança</a:t>
            </a:r>
            <a:r>
              <a:rPr>
                <a:solidFill>
                  <a:srgbClr val="006060"/>
                </a:solidFill>
              </a:rPr>
              <a:t> que</a:t>
            </a:r>
            <a:endParaRPr>
              <a:solidFill>
                <a:srgbClr val="FFFFFF"/>
              </a:solidFill>
            </a:endParaRPr>
          </a:p>
          <a:p>
            <a:pPr algn="r">
              <a:defRPr b="1" sz="5400">
                <a:solidFill>
                  <a:srgbClr val="006060"/>
                </a:solidFill>
              </a:defRPr>
            </a:pPr>
            <a:r>
              <a:t>gera </a:t>
            </a:r>
            <a:r>
              <a:rPr>
                <a:solidFill>
                  <a:srgbClr val="10475C"/>
                </a:solidFill>
              </a:rPr>
              <a:t>entrega</a:t>
            </a:r>
          </a:p>
        </p:txBody>
      </p:sp>
      <p:sp>
        <p:nvSpPr>
          <p:cNvPr id="195" name="Round Diagonal Corner Rectangle 7"/>
          <p:cNvSpPr txBox="1"/>
          <p:nvPr/>
        </p:nvSpPr>
        <p:spPr>
          <a:xfrm>
            <a:off x="183798" y="-238592"/>
            <a:ext cx="7893403" cy="254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b="1" sz="16600">
                <a:solidFill>
                  <a:srgbClr val="006060"/>
                </a:solidFill>
              </a:defRPr>
            </a:lvl1pPr>
          </a:lstStyle>
          <a:p>
            <a:pPr/>
            <a:r>
              <a:t>Fé</a:t>
            </a:r>
          </a:p>
        </p:txBody>
      </p:sp>
      <p:sp>
        <p:nvSpPr>
          <p:cNvPr id="196" name="TextBox 5"/>
          <p:cNvSpPr txBox="1"/>
          <p:nvPr/>
        </p:nvSpPr>
        <p:spPr>
          <a:xfrm>
            <a:off x="2673439" y="409900"/>
            <a:ext cx="818516" cy="150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9600"/>
            </a:lvl1pPr>
          </a:lstStyle>
          <a:p>
            <a:pPr/>
            <a:r>
              <a:t>=</a:t>
            </a:r>
          </a:p>
        </p:txBody>
      </p:sp>
      <p:sp>
        <p:nvSpPr>
          <p:cNvPr id="197" name="Rectangle 9"/>
          <p:cNvSpPr txBox="1"/>
          <p:nvPr/>
        </p:nvSpPr>
        <p:spPr>
          <a:xfrm>
            <a:off x="642836" y="2335023"/>
            <a:ext cx="7268416" cy="247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000"/>
            </a:pPr>
            <a:r>
              <a:t>“</a:t>
            </a:r>
            <a:r>
              <a:rPr b="1">
                <a:solidFill>
                  <a:srgbClr val="006060"/>
                </a:solidFill>
              </a:rPr>
              <a:t>Entregue</a:t>
            </a:r>
            <a:r>
              <a:t> o seu caminho ao Senhor; </a:t>
            </a:r>
            <a:r>
              <a:rPr b="1">
                <a:solidFill>
                  <a:srgbClr val="006060"/>
                </a:solidFill>
              </a:rPr>
              <a:t>confie</a:t>
            </a:r>
            <a:r>
              <a:t> nele, e ele agirá.”</a:t>
            </a:r>
          </a:p>
          <a:p>
            <a:pPr algn="ctr">
              <a:defRPr b="1" sz="4000"/>
            </a:pPr>
            <a:r>
              <a:t>Salmos 37:5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68867" y="651815"/>
            <a:ext cx="6559466" cy="4491685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Title 1"/>
          <p:cNvSpPr txBox="1"/>
          <p:nvPr>
            <p:ph type="title"/>
          </p:nvPr>
        </p:nvSpPr>
        <p:spPr>
          <a:xfrm>
            <a:off x="306818" y="149421"/>
            <a:ext cx="7620001" cy="857251"/>
          </a:xfrm>
          <a:prstGeom prst="rect">
            <a:avLst/>
          </a:prstGeom>
        </p:spPr>
        <p:txBody>
          <a:bodyPr/>
          <a:lstStyle/>
          <a:p>
            <a:pPr/>
            <a:r>
              <a:t>Dinâmica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6859" y="533095"/>
            <a:ext cx="3342412" cy="4178015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Round Diagonal Corner Rectangle 4"/>
          <p:cNvSpPr txBox="1"/>
          <p:nvPr/>
        </p:nvSpPr>
        <p:spPr>
          <a:xfrm>
            <a:off x="3930341" y="2122527"/>
            <a:ext cx="4316844" cy="1386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4400">
                <a:solidFill>
                  <a:srgbClr val="006060"/>
                </a:solidFill>
              </a:defRPr>
            </a:lvl1pPr>
          </a:lstStyle>
          <a:p>
            <a:pPr/>
            <a:r>
              <a:t>Em sua opinião, quem é Jesus?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DESCUBRA…"/>
          <p:cNvSpPr/>
          <p:nvPr/>
        </p:nvSpPr>
        <p:spPr>
          <a:xfrm>
            <a:off x="418765" y="1922564"/>
            <a:ext cx="1150005" cy="1193206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>
              <a:defRPr b="1"/>
            </a:pPr>
            <a:r>
              <a:t>DESCUBRA</a:t>
            </a:r>
          </a:p>
          <a:p>
            <a:pPr algn="ctr">
              <a:defRPr b="1"/>
            </a:pPr>
            <a:r>
              <a:t>NIVEL 1</a:t>
            </a:r>
          </a:p>
        </p:txBody>
      </p:sp>
      <p:sp>
        <p:nvSpPr>
          <p:cNvPr id="131" name="LIDERANÇA…"/>
          <p:cNvSpPr/>
          <p:nvPr/>
        </p:nvSpPr>
        <p:spPr>
          <a:xfrm>
            <a:off x="418765" y="3230739"/>
            <a:ext cx="1150005" cy="1112242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>
              <a:defRPr b="1" sz="1700"/>
            </a:pPr>
            <a:r>
              <a:t>LIDERANÇA</a:t>
            </a:r>
          </a:p>
          <a:p>
            <a:pPr algn="ctr">
              <a:defRPr b="1" sz="1700"/>
            </a:pPr>
            <a:r>
              <a:t>NIVEL 2</a:t>
            </a:r>
          </a:p>
        </p:txBody>
      </p:sp>
      <p:sp>
        <p:nvSpPr>
          <p:cNvPr id="132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76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</a:t>
            </a:r>
          </a:p>
        </p:txBody>
      </p:sp>
      <p:sp>
        <p:nvSpPr>
          <p:cNvPr id="133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29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Plano de Crescimento Espiritual</a:t>
            </a:r>
          </a:p>
        </p:txBody>
      </p:sp>
      <p:pic>
        <p:nvPicPr>
          <p:cNvPr id="134" name="IMG_1766.jpeg" descr="IMG_176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1 Timóteo 2:5-6</a:t>
            </a:r>
          </a:p>
        </p:txBody>
      </p:sp>
      <p:sp>
        <p:nvSpPr>
          <p:cNvPr id="206" name="Round Diagonal Corner Rectangle 4"/>
          <p:cNvSpPr txBox="1"/>
          <p:nvPr/>
        </p:nvSpPr>
        <p:spPr>
          <a:xfrm>
            <a:off x="457200" y="1603860"/>
            <a:ext cx="7789985" cy="2758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3600"/>
            </a:pPr>
            <a:r>
              <a:t>“Pois há um só Deus e um só </a:t>
            </a:r>
            <a:r>
              <a:rPr b="1">
                <a:solidFill>
                  <a:srgbClr val="006060"/>
                </a:solidFill>
              </a:rPr>
              <a:t>mediador</a:t>
            </a:r>
            <a:r>
              <a:t> </a:t>
            </a:r>
            <a:r>
              <a:rPr b="1"/>
              <a:t>entre Deus e os homens</a:t>
            </a:r>
            <a:r>
              <a:t>: o homem </a:t>
            </a:r>
            <a:r>
              <a:rPr b="1">
                <a:solidFill>
                  <a:srgbClr val="006060"/>
                </a:solidFill>
              </a:rPr>
              <a:t>Cristo Jesus</a:t>
            </a:r>
            <a:r>
              <a:t>, o qual se entregou a si mesmo como resgate por todos.”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Disse Jesus...</a:t>
            </a:r>
          </a:p>
        </p:txBody>
      </p:sp>
      <p:grpSp>
        <p:nvGrpSpPr>
          <p:cNvPr id="211" name="Rounded Rectangle 3"/>
          <p:cNvGrpSpPr/>
          <p:nvPr/>
        </p:nvGrpSpPr>
        <p:grpSpPr>
          <a:xfrm>
            <a:off x="612650" y="1216985"/>
            <a:ext cx="8531350" cy="751841"/>
            <a:chOff x="0" y="0"/>
            <a:chExt cx="8531349" cy="751840"/>
          </a:xfrm>
        </p:grpSpPr>
        <p:sp>
          <p:nvSpPr>
            <p:cNvPr id="209" name="Retângulo arredondado"/>
            <p:cNvSpPr/>
            <p:nvPr/>
          </p:nvSpPr>
          <p:spPr>
            <a:xfrm>
              <a:off x="0" y="7764"/>
              <a:ext cx="8531350" cy="736311"/>
            </a:xfrm>
            <a:prstGeom prst="roundRect">
              <a:avLst>
                <a:gd name="adj" fmla="val 16667"/>
              </a:avLst>
            </a:prstGeom>
            <a:solidFill>
              <a:srgbClr val="00808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0" name="“Eu sou o caminho, a verdade e a vida. Ninguém vem ao Pai, a não ser por mim.” João 14:6"/>
            <p:cNvSpPr txBox="1"/>
            <p:nvPr/>
          </p:nvSpPr>
          <p:spPr>
            <a:xfrm>
              <a:off x="35944" y="-1"/>
              <a:ext cx="8459462" cy="751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“Eu sou o caminho, a verdade e a vida. Ninguém vem ao Pai, a não ser por mim.” João 14:6</a:t>
              </a:r>
            </a:p>
          </p:txBody>
        </p:sp>
      </p:grpSp>
      <p:pic>
        <p:nvPicPr>
          <p:cNvPr id="21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rcRect l="12857" t="6494" r="8735" b="10822"/>
          <a:stretch>
            <a:fillRect/>
          </a:stretch>
        </p:blipFill>
        <p:spPr>
          <a:xfrm>
            <a:off x="612650" y="2518000"/>
            <a:ext cx="3091166" cy="2444822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TextBox 2"/>
          <p:cNvSpPr txBox="1"/>
          <p:nvPr/>
        </p:nvSpPr>
        <p:spPr>
          <a:xfrm>
            <a:off x="3804068" y="2518000"/>
            <a:ext cx="4550433" cy="2593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/>
            </a:pPr>
            <a:r>
              <a:t>A razão da fé em Jesus é que Ele é a única maneira de a humanidade restabelecer um relacionamento com Deus. Isso se chama </a:t>
            </a:r>
            <a:r>
              <a:rPr b="1" sz="3200"/>
              <a:t>Salvação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itle 1"/>
          <p:cNvSpPr txBox="1"/>
          <p:nvPr>
            <p:ph type="title"/>
          </p:nvPr>
        </p:nvSpPr>
        <p:spPr>
          <a:xfrm>
            <a:off x="183798" y="205978"/>
            <a:ext cx="7960239" cy="857251"/>
          </a:xfrm>
          <a:prstGeom prst="rect">
            <a:avLst/>
          </a:prstGeom>
        </p:spPr>
        <p:txBody>
          <a:bodyPr/>
          <a:lstStyle>
            <a:lvl1pPr>
              <a:defRPr spc="-99" sz="4100"/>
            </a:lvl1pPr>
          </a:lstStyle>
          <a:p>
            <a:pPr/>
            <a:r>
              <a:t>Mas não somos todos filhos de Deus?</a:t>
            </a:r>
          </a:p>
        </p:txBody>
      </p:sp>
      <p:sp>
        <p:nvSpPr>
          <p:cNvPr id="216" name="Round Diagonal Corner Rectangle 4"/>
          <p:cNvSpPr txBox="1"/>
          <p:nvPr/>
        </p:nvSpPr>
        <p:spPr>
          <a:xfrm>
            <a:off x="4609177" y="2207110"/>
            <a:ext cx="3638009" cy="1551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b="1" sz="4000"/>
            </a:pPr>
            <a:r>
              <a:t>Romanos 3:23</a:t>
            </a:r>
            <a:endParaRPr>
              <a:solidFill>
                <a:srgbClr val="FFFFFF"/>
              </a:solidFill>
            </a:endParaRPr>
          </a:p>
          <a:p>
            <a:pPr algn="ctr">
              <a:defRPr b="1"/>
            </a:pPr>
          </a:p>
          <a:p>
            <a:pPr algn="ctr">
              <a:defRPr b="1" sz="4000"/>
            </a:pPr>
            <a:r>
              <a:t>João 1:12</a:t>
            </a:r>
          </a:p>
        </p:txBody>
      </p:sp>
      <p:sp>
        <p:nvSpPr>
          <p:cNvPr id="217" name="TextBox 2"/>
          <p:cNvSpPr txBox="1"/>
          <p:nvPr/>
        </p:nvSpPr>
        <p:spPr>
          <a:xfrm>
            <a:off x="217217" y="1570081"/>
            <a:ext cx="4601565" cy="254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16600">
                <a:solidFill>
                  <a:srgbClr val="10475C"/>
                </a:solidFill>
              </a:defRPr>
            </a:lvl1pPr>
          </a:lstStyle>
          <a:p>
            <a:pPr/>
            <a:r>
              <a:t>Não!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Title 1"/>
          <p:cNvSpPr txBox="1"/>
          <p:nvPr>
            <p:ph type="title"/>
          </p:nvPr>
        </p:nvSpPr>
        <p:spPr>
          <a:xfrm>
            <a:off x="366989" y="171450"/>
            <a:ext cx="8399062" cy="742950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/>
            <a:r>
              <a:t>2. O arrependimento dos pecados</a:t>
            </a:r>
          </a:p>
        </p:txBody>
      </p:sp>
      <p:sp>
        <p:nvSpPr>
          <p:cNvPr id="220" name="Round Diagonal Corner Rectangle 6"/>
          <p:cNvSpPr txBox="1"/>
          <p:nvPr/>
        </p:nvSpPr>
        <p:spPr>
          <a:xfrm>
            <a:off x="3525599" y="2359865"/>
            <a:ext cx="4821842" cy="151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4800">
                <a:solidFill>
                  <a:srgbClr val="006060"/>
                </a:solidFill>
              </a:defRPr>
            </a:lvl1pPr>
          </a:lstStyle>
          <a:p>
            <a:pPr/>
            <a:r>
              <a:t>O que é arrependimento?</a:t>
            </a:r>
          </a:p>
        </p:txBody>
      </p:sp>
      <p:pic>
        <p:nvPicPr>
          <p:cNvPr id="221" name="Picture 9" descr="Picture 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6986" y="1291242"/>
            <a:ext cx="2856228" cy="35702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Cinco maiores arrependimentos antes de morrer.mp4" descr="Cinco maiores arrependimentos antes de morrer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57200" y="209550"/>
            <a:ext cx="8128001" cy="457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690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23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22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2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5066" y="714917"/>
            <a:ext cx="3104982" cy="3881224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Round Diagonal Corner Rectangle 4"/>
          <p:cNvSpPr txBox="1"/>
          <p:nvPr/>
        </p:nvSpPr>
        <p:spPr>
          <a:xfrm>
            <a:off x="3492182" y="1150977"/>
            <a:ext cx="4788423" cy="3329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4400">
                <a:solidFill>
                  <a:srgbClr val="006060"/>
                </a:solidFill>
              </a:defRPr>
            </a:lvl1pPr>
          </a:lstStyle>
          <a:p>
            <a:pPr/>
            <a:r>
              <a:t>Qual o conceito de arrependimento apresentado no vídeo?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Box 1"/>
          <p:cNvSpPr txBox="1"/>
          <p:nvPr/>
        </p:nvSpPr>
        <p:spPr>
          <a:xfrm>
            <a:off x="367597" y="284125"/>
            <a:ext cx="6084353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600"/>
            </a:lvl1pPr>
          </a:lstStyle>
          <a:p>
            <a:pPr/>
            <a:r>
              <a:t>Para a maioria das pessoas…</a:t>
            </a:r>
          </a:p>
        </p:txBody>
      </p:sp>
      <p:sp>
        <p:nvSpPr>
          <p:cNvPr id="229" name="TextBox 2"/>
          <p:cNvSpPr txBox="1"/>
          <p:nvPr/>
        </p:nvSpPr>
        <p:spPr>
          <a:xfrm>
            <a:off x="367597" y="1386633"/>
            <a:ext cx="7272225" cy="1069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6600">
                <a:solidFill>
                  <a:srgbClr val="006060"/>
                </a:solidFill>
              </a:defRPr>
            </a:lvl1pPr>
          </a:lstStyle>
          <a:p>
            <a:pPr/>
            <a:r>
              <a:t>Arrependimento é</a:t>
            </a:r>
          </a:p>
        </p:txBody>
      </p:sp>
      <p:sp>
        <p:nvSpPr>
          <p:cNvPr id="230" name="TextBox 3"/>
          <p:cNvSpPr txBox="1"/>
          <p:nvPr/>
        </p:nvSpPr>
        <p:spPr>
          <a:xfrm>
            <a:off x="3231534" y="2494630"/>
            <a:ext cx="5547778" cy="127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8000">
                <a:solidFill>
                  <a:srgbClr val="10475C"/>
                </a:solidFill>
              </a:defRPr>
            </a:lvl1pPr>
          </a:lstStyle>
          <a:p>
            <a:pPr/>
            <a:r>
              <a:t>Sentimento</a:t>
            </a:r>
          </a:p>
        </p:txBody>
      </p:sp>
      <p:sp>
        <p:nvSpPr>
          <p:cNvPr id="231" name="TextBox 4"/>
          <p:cNvSpPr txBox="1"/>
          <p:nvPr/>
        </p:nvSpPr>
        <p:spPr>
          <a:xfrm>
            <a:off x="367598" y="4245164"/>
            <a:ext cx="7836521" cy="624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3600"/>
            </a:lvl1pPr>
          </a:lstStyle>
          <a:p>
            <a:pPr/>
            <a:r>
              <a:t>Mas o que a Bíblia diz?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Arrependimento x Remorso - Hernandes Dias Lopes.mp4" descr="Arrependimento x Remorso - Hernandes Dias Lopes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08000" y="285750"/>
            <a:ext cx="8128000" cy="4572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46" fill="hold"/>
                                        <p:tgtEl>
                                          <p:spTgt spid="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33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23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3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itle 1"/>
          <p:cNvSpPr txBox="1"/>
          <p:nvPr>
            <p:ph type="title"/>
          </p:nvPr>
        </p:nvSpPr>
        <p:spPr>
          <a:xfrm>
            <a:off x="457200" y="306257"/>
            <a:ext cx="7620000" cy="857251"/>
          </a:xfrm>
          <a:prstGeom prst="rect">
            <a:avLst/>
          </a:prstGeom>
        </p:spPr>
        <p:txBody>
          <a:bodyPr/>
          <a:lstStyle>
            <a:lvl1pPr defTabSz="777240">
              <a:defRPr spc="-85" sz="3485"/>
            </a:lvl1pPr>
          </a:lstStyle>
          <a:p>
            <a:pPr/>
            <a:r>
              <a:t>Diferenças entre Arrependimento e Remorso</a:t>
            </a:r>
          </a:p>
        </p:txBody>
      </p:sp>
      <p:graphicFrame>
        <p:nvGraphicFramePr>
          <p:cNvPr id="236" name="Content Placeholder 5"/>
          <p:cNvGraphicFramePr/>
          <p:nvPr/>
        </p:nvGraphicFramePr>
        <p:xfrm>
          <a:off x="457200" y="1751684"/>
          <a:ext cx="7620000" cy="3111869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3810000"/>
                <a:gridCol w="3810000"/>
              </a:tblGrid>
              <a:tr h="777967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</a:rPr>
                        <a:t>ARREPENDIMENTO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</a:rPr>
                        <a:t>REMORSO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777967">
                <a:tc>
                  <a:txBody>
                    <a:bodyPr/>
                    <a:lstStyle/>
                    <a:p>
                      <a:pPr algn="l"/>
                      <a:r>
                        <a:rPr sz="2400"/>
                        <a:t>1.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400"/>
                        <a:t>1.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777967">
                <a:tc>
                  <a:txBody>
                    <a:bodyPr/>
                    <a:lstStyle/>
                    <a:p>
                      <a:pPr algn="l"/>
                      <a:r>
                        <a:rPr sz="2400"/>
                        <a:t>2.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400"/>
                        <a:t>2.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777967">
                <a:tc>
                  <a:txBody>
                    <a:bodyPr/>
                    <a:lstStyle/>
                    <a:p>
                      <a:pPr algn="l"/>
                      <a:r>
                        <a:rPr sz="2400"/>
                        <a:t>3.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2400"/>
                        <a:t>3. 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Arrependimento...</a:t>
            </a:r>
          </a:p>
        </p:txBody>
      </p:sp>
      <p:sp>
        <p:nvSpPr>
          <p:cNvPr id="239" name="Content Placeholder 2"/>
          <p:cNvSpPr txBox="1"/>
          <p:nvPr>
            <p:ph type="body" sz="quarter" idx="1"/>
          </p:nvPr>
        </p:nvSpPr>
        <p:spPr>
          <a:xfrm>
            <a:off x="612649" y="2358326"/>
            <a:ext cx="3560454" cy="1469006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10000"/>
              </a:lnSpc>
              <a:spcBef>
                <a:spcPts val="700"/>
              </a:spcBef>
              <a:defRPr sz="3200"/>
            </a:pPr>
            <a:r>
              <a:t>Meta: mudança;</a:t>
            </a:r>
          </a:p>
          <a:p>
            <a:pPr>
              <a:lnSpc>
                <a:spcPct val="110000"/>
              </a:lnSpc>
              <a:spcBef>
                <a:spcPts val="700"/>
              </a:spcBef>
              <a:defRPr sz="3200"/>
            </a:pPr>
            <a:r>
              <a:t>Noia: mente.</a:t>
            </a:r>
          </a:p>
        </p:txBody>
      </p:sp>
      <p:grpSp>
        <p:nvGrpSpPr>
          <p:cNvPr id="242" name="Rounded Rectangle 3"/>
          <p:cNvGrpSpPr/>
          <p:nvPr/>
        </p:nvGrpSpPr>
        <p:grpSpPr>
          <a:xfrm>
            <a:off x="612650" y="1408593"/>
            <a:ext cx="8021722" cy="608257"/>
            <a:chOff x="0" y="0"/>
            <a:chExt cx="8021721" cy="608255"/>
          </a:xfrm>
        </p:grpSpPr>
        <p:sp>
          <p:nvSpPr>
            <p:cNvPr id="240" name="Retângulo arredondado"/>
            <p:cNvSpPr/>
            <p:nvPr/>
          </p:nvSpPr>
          <p:spPr>
            <a:xfrm>
              <a:off x="0" y="0"/>
              <a:ext cx="8021722" cy="608256"/>
            </a:xfrm>
            <a:prstGeom prst="roundRect">
              <a:avLst>
                <a:gd name="adj" fmla="val 16667"/>
              </a:avLst>
            </a:prstGeom>
            <a:solidFill>
              <a:srgbClr val="00808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41" name="Metanoia"/>
            <p:cNvSpPr txBox="1"/>
            <p:nvPr/>
          </p:nvSpPr>
          <p:spPr>
            <a:xfrm>
              <a:off x="29693" y="55207"/>
              <a:ext cx="7962335" cy="497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800">
                  <a:solidFill>
                    <a:srgbClr val="FFFFFF"/>
                  </a:solidFill>
                </a:defRPr>
              </a:lvl1pPr>
            </a:lstStyle>
            <a:p>
              <a:pPr/>
              <a:r>
                <a:t>Metanoia</a:t>
              </a:r>
            </a:p>
          </p:txBody>
        </p:sp>
      </p:grpSp>
      <p:pic>
        <p:nvPicPr>
          <p:cNvPr id="243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rcRect l="0" t="42116" r="0" b="10373"/>
          <a:stretch>
            <a:fillRect/>
          </a:stretch>
        </p:blipFill>
        <p:spPr>
          <a:xfrm flipH="1">
            <a:off x="4676018" y="2358326"/>
            <a:ext cx="3433045" cy="2443697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Content Placeholder 2"/>
          <p:cNvSpPr txBox="1"/>
          <p:nvPr/>
        </p:nvSpPr>
        <p:spPr>
          <a:xfrm>
            <a:off x="545813" y="3909900"/>
            <a:ext cx="3898781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indent="114300">
              <a:lnSpc>
                <a:spcPct val="110000"/>
              </a:lnSpc>
              <a:spcBef>
                <a:spcPts val="1000"/>
              </a:spcBef>
              <a:defRPr b="1" sz="4400">
                <a:solidFill>
                  <a:srgbClr val="006060"/>
                </a:solidFill>
              </a:defRPr>
            </a:lvl1pPr>
          </a:lstStyle>
          <a:p>
            <a:pPr/>
            <a:r>
              <a:t>Romanos 12:2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Alvo...</a:t>
            </a:r>
          </a:p>
        </p:txBody>
      </p:sp>
      <p:sp>
        <p:nvSpPr>
          <p:cNvPr id="137" name="TextBox 2"/>
          <p:cNvSpPr txBox="1"/>
          <p:nvPr/>
        </p:nvSpPr>
        <p:spPr>
          <a:xfrm>
            <a:off x="682823" y="1662668"/>
            <a:ext cx="7116827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00606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</a:t>
            </a:r>
            <a:r>
              <a:rPr b="1" sz="6000"/>
              <a:t> Novo Convertido</a:t>
            </a:r>
          </a:p>
        </p:txBody>
      </p:sp>
      <p:sp>
        <p:nvSpPr>
          <p:cNvPr id="138" name="TextBox 3"/>
          <p:cNvSpPr txBox="1"/>
          <p:nvPr/>
        </p:nvSpPr>
        <p:spPr>
          <a:xfrm>
            <a:off x="2917973" y="3344512"/>
            <a:ext cx="2646529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</a:t>
            </a:r>
            <a:r>
              <a:rPr sz="4400"/>
              <a:t> </a:t>
            </a:r>
            <a:r>
              <a:rPr b="1" sz="6000"/>
              <a:t>Líder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37" grpId="1"/>
      <p:bldP build="whole" bldLvl="1" animBg="1" rev="0" advAuto="0" spid="138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Box 1"/>
          <p:cNvSpPr txBox="1"/>
          <p:nvPr/>
        </p:nvSpPr>
        <p:spPr>
          <a:xfrm rot="5400000">
            <a:off x="7277658" y="2145813"/>
            <a:ext cx="3046884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Efésios 4:22-32</a:t>
            </a:r>
          </a:p>
        </p:txBody>
      </p:sp>
      <p:sp>
        <p:nvSpPr>
          <p:cNvPr id="247" name="Rectangle 5"/>
          <p:cNvSpPr txBox="1"/>
          <p:nvPr/>
        </p:nvSpPr>
        <p:spPr>
          <a:xfrm>
            <a:off x="241895" y="101570"/>
            <a:ext cx="8220827" cy="4663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100"/>
            </a:lvl1pPr>
          </a:lstStyle>
          <a:p>
            <a:pPr/>
            <a:r>
              <a:t>Abandonem a velha natureza de vocês, que fazia com que vocês vivessem uma vida de pecados e que estava sendo destruída pelos seus desejos enganosos. É preciso que o coração e a mente de vocês sejam completamente renovados. Vistam-se com a nova natureza, criada por Deus, que é parecida com a sua própria natureza e que se mostra na vida verdadeira, a qual é correta e dedicada a ele. Por isso não mintam mais.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Box 1"/>
          <p:cNvSpPr txBox="1"/>
          <p:nvPr/>
        </p:nvSpPr>
        <p:spPr>
          <a:xfrm rot="5400000">
            <a:off x="7277658" y="2193375"/>
            <a:ext cx="3046884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Efésios 4:22-32</a:t>
            </a:r>
          </a:p>
        </p:txBody>
      </p:sp>
      <p:sp>
        <p:nvSpPr>
          <p:cNvPr id="250" name="Rectangle 5"/>
          <p:cNvSpPr txBox="1"/>
          <p:nvPr/>
        </p:nvSpPr>
        <p:spPr>
          <a:xfrm>
            <a:off x="116963" y="367686"/>
            <a:ext cx="8220827" cy="4790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200"/>
            </a:lvl1pPr>
          </a:lstStyle>
          <a:p>
            <a:pPr/>
            <a:r>
              <a:t>Que cada um diga a verdade para o seu irmão na fé, pois todos somos membros do corpo de Cristo. Se vocês ficarem com raiva, não deixem que isso faça com que pequem e não fiquem o dia inteiro com raiva. Não dêem ao Diabo oportunidade para tentar vocês. Quem roubava que não roube mais, porém comece a trabalhar a fim de viver honestamente e poder ajudar os pobres.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Box 1"/>
          <p:cNvSpPr txBox="1"/>
          <p:nvPr/>
        </p:nvSpPr>
        <p:spPr>
          <a:xfrm rot="5400000">
            <a:off x="7277658" y="2136587"/>
            <a:ext cx="3046884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Efésios 4:22-32</a:t>
            </a:r>
          </a:p>
        </p:txBody>
      </p:sp>
      <p:sp>
        <p:nvSpPr>
          <p:cNvPr id="253" name="Rectangle 5"/>
          <p:cNvSpPr txBox="1"/>
          <p:nvPr/>
        </p:nvSpPr>
        <p:spPr>
          <a:xfrm>
            <a:off x="116963" y="150417"/>
            <a:ext cx="8220827" cy="4790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200"/>
            </a:lvl1pPr>
          </a:lstStyle>
          <a:p>
            <a:pPr/>
            <a:r>
              <a:t>Não digam palavras que fazem mal aos outros, mas usem apenas palavras boas, que ajudam os outros a crescer na fé e a conseguir o que necessitam, para que as coisas que vocês dizem façam bem aos que ouvem. E não façam com que o Espírito Santo de Deus fique triste. Pois o Espírito é a marca de propriedade de Deus colocada em vocês, a qual é a garantia de que chegará o dia em que Deus os libertará.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Box 1"/>
          <p:cNvSpPr txBox="1"/>
          <p:nvPr/>
        </p:nvSpPr>
        <p:spPr>
          <a:xfrm rot="5400000">
            <a:off x="7277658" y="2182017"/>
            <a:ext cx="3046884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Efésios 4:22-32</a:t>
            </a:r>
          </a:p>
        </p:txBody>
      </p:sp>
      <p:sp>
        <p:nvSpPr>
          <p:cNvPr id="256" name="Rectangle 5"/>
          <p:cNvSpPr txBox="1"/>
          <p:nvPr/>
        </p:nvSpPr>
        <p:spPr>
          <a:xfrm>
            <a:off x="116963" y="1236775"/>
            <a:ext cx="8220827" cy="291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200"/>
            </a:lvl1pPr>
          </a:lstStyle>
          <a:p>
            <a:pPr/>
            <a:r>
              <a:t>Abandonem toda a amargura, todo ódio e toda raiva. Nada de gritarias, insultos e maldades! Pelo contrário, sejam bons e atenciosos uns para com os outros. E perdoem uns aos outros, assim como Deus, por meio de Cristo, perdoou vocês.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Box 1"/>
          <p:cNvSpPr txBox="1"/>
          <p:nvPr/>
        </p:nvSpPr>
        <p:spPr>
          <a:xfrm>
            <a:off x="350888" y="417827"/>
            <a:ext cx="7236729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 sz="6000">
                <a:solidFill>
                  <a:srgbClr val="10475C"/>
                </a:solidFill>
              </a:defRPr>
            </a:pPr>
            <a:r>
              <a:t>Arrependimento</a:t>
            </a:r>
            <a:r>
              <a:rPr>
                <a:solidFill>
                  <a:srgbClr val="006060"/>
                </a:solidFill>
              </a:rPr>
              <a:t> </a:t>
            </a:r>
            <a:r>
              <a:rPr b="0">
                <a:solidFill>
                  <a:srgbClr val="000000"/>
                </a:solidFill>
              </a:rPr>
              <a:t>é o</a:t>
            </a:r>
          </a:p>
        </p:txBody>
      </p:sp>
      <p:sp>
        <p:nvSpPr>
          <p:cNvPr id="259" name="TextBox 2"/>
          <p:cNvSpPr txBox="1"/>
          <p:nvPr/>
        </p:nvSpPr>
        <p:spPr>
          <a:xfrm>
            <a:off x="2471503" y="1662877"/>
            <a:ext cx="5649072" cy="214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8000">
                <a:solidFill>
                  <a:srgbClr val="006060"/>
                </a:solidFill>
              </a:defRPr>
            </a:pPr>
            <a:r>
              <a:t>abandono </a:t>
            </a:r>
            <a:r>
              <a:rPr b="0" sz="6000">
                <a:solidFill>
                  <a:srgbClr val="000000"/>
                </a:solidFill>
              </a:rPr>
              <a:t>da</a:t>
            </a:r>
          </a:p>
        </p:txBody>
      </p:sp>
      <p:sp>
        <p:nvSpPr>
          <p:cNvPr id="260" name="Rectangle 3"/>
          <p:cNvSpPr txBox="1"/>
          <p:nvPr/>
        </p:nvSpPr>
        <p:spPr>
          <a:xfrm>
            <a:off x="350889" y="3626264"/>
            <a:ext cx="7811711" cy="1272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8000">
                <a:solidFill>
                  <a:srgbClr val="10475C"/>
                </a:solidFill>
              </a:defRPr>
            </a:lvl1pPr>
          </a:lstStyle>
          <a:p>
            <a:pPr/>
            <a:r>
              <a:t>vida de pecados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itle 1"/>
          <p:cNvSpPr txBox="1"/>
          <p:nvPr>
            <p:ph type="title"/>
          </p:nvPr>
        </p:nvSpPr>
        <p:spPr>
          <a:xfrm>
            <a:off x="366989" y="171450"/>
            <a:ext cx="8399062" cy="742950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pPr/>
            <a:r>
              <a:t>Salvação pela Graça</a:t>
            </a:r>
          </a:p>
        </p:txBody>
      </p:sp>
      <p:sp>
        <p:nvSpPr>
          <p:cNvPr id="263" name="Round Diagonal Corner Rectangle 6"/>
          <p:cNvSpPr txBox="1"/>
          <p:nvPr/>
        </p:nvSpPr>
        <p:spPr>
          <a:xfrm>
            <a:off x="366989" y="1019695"/>
            <a:ext cx="7980451" cy="3977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4400">
                <a:solidFill>
                  <a:srgbClr val="10475C"/>
                </a:solidFill>
              </a:defRPr>
            </a:pPr>
            <a:r>
              <a:t>“Pois vocês são salvos pela graça, por meio da fé, e isto não vem de vocês, é dom de Deus; não por obras, para que ninguém se glorie.” </a:t>
            </a:r>
            <a:r>
              <a:rPr b="1"/>
              <a:t>Efésios 2:8-9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extBox 1"/>
          <p:cNvSpPr txBox="1"/>
          <p:nvPr/>
        </p:nvSpPr>
        <p:spPr>
          <a:xfrm>
            <a:off x="786763" y="735378"/>
            <a:ext cx="6881229" cy="1399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b="1" sz="8800">
                <a:solidFill>
                  <a:srgbClr val="10475C"/>
                </a:solidFill>
              </a:defRPr>
            </a:lvl1pPr>
          </a:lstStyle>
          <a:p>
            <a:pPr/>
            <a:r>
              <a:t>Mateus 3:7-8</a:t>
            </a:r>
          </a:p>
        </p:txBody>
      </p:sp>
      <p:sp>
        <p:nvSpPr>
          <p:cNvPr id="266" name="TextBox 2"/>
          <p:cNvSpPr txBox="1"/>
          <p:nvPr/>
        </p:nvSpPr>
        <p:spPr>
          <a:xfrm>
            <a:off x="703740" y="2012804"/>
            <a:ext cx="7251708" cy="2707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8800">
                <a:solidFill>
                  <a:srgbClr val="006060"/>
                </a:solidFill>
              </a:defRPr>
            </a:lvl1pPr>
          </a:lstStyle>
          <a:p>
            <a:pPr/>
            <a:r>
              <a:t>Tiago 2:14-26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Box 1"/>
          <p:cNvSpPr txBox="1"/>
          <p:nvPr/>
        </p:nvSpPr>
        <p:spPr>
          <a:xfrm>
            <a:off x="183798" y="618384"/>
            <a:ext cx="8153994" cy="4411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0000"/>
              </a:lnSpc>
              <a:defRPr b="1" sz="5400">
                <a:solidFill>
                  <a:srgbClr val="17627E"/>
                </a:solidFill>
              </a:defRPr>
            </a:pPr>
            <a:r>
              <a:t>Conversão</a:t>
            </a:r>
            <a:r>
              <a:rPr b="0"/>
              <a:t> é o ato único de dar as costas para o pecado em arrependimento e voltar-se para Cristo em fé.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ound Diagonal Corner Rectangle 4"/>
          <p:cNvSpPr txBox="1"/>
          <p:nvPr/>
        </p:nvSpPr>
        <p:spPr>
          <a:xfrm>
            <a:off x="3809651" y="1608481"/>
            <a:ext cx="4645102" cy="204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b="1" sz="6600">
                <a:solidFill>
                  <a:srgbClr val="006060"/>
                </a:solidFill>
              </a:defRPr>
            </a:lvl1pPr>
          </a:lstStyle>
          <a:p>
            <a:pPr/>
            <a:r>
              <a:t>Já se converteu?</a:t>
            </a:r>
          </a:p>
        </p:txBody>
      </p:sp>
      <p:pic>
        <p:nvPicPr>
          <p:cNvPr id="271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25626" t="0" r="0" b="9647"/>
          <a:stretch>
            <a:fillRect/>
          </a:stretch>
        </p:blipFill>
        <p:spPr>
          <a:xfrm>
            <a:off x="-1" y="1955345"/>
            <a:ext cx="4461304" cy="3188155"/>
          </a:xfrm>
          <a:prstGeom prst="rect">
            <a:avLst/>
          </a:prstGeom>
          <a:ln w="12700">
            <a:miter lim="400000"/>
          </a:ln>
        </p:spPr>
      </p:pic>
      <p:sp>
        <p:nvSpPr>
          <p:cNvPr id="272" name="Title 1"/>
          <p:cNvSpPr txBox="1"/>
          <p:nvPr>
            <p:ph type="title"/>
          </p:nvPr>
        </p:nvSpPr>
        <p:spPr>
          <a:xfrm>
            <a:off x="366989" y="171450"/>
            <a:ext cx="8399062" cy="742950"/>
          </a:xfrm>
          <a:prstGeom prst="rect">
            <a:avLst/>
          </a:prstGeom>
        </p:spPr>
        <p:txBody>
          <a:bodyPr/>
          <a:lstStyle>
            <a:lvl1pPr defTabSz="786384">
              <a:defRPr spc="-86" sz="4644"/>
            </a:lvl1pPr>
          </a:lstStyle>
          <a:p>
            <a:pPr/>
            <a:r>
              <a:t>E você?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itle 1"/>
          <p:cNvSpPr txBox="1"/>
          <p:nvPr>
            <p:ph type="title"/>
          </p:nvPr>
        </p:nvSpPr>
        <p:spPr>
          <a:xfrm>
            <a:off x="257211" y="139126"/>
            <a:ext cx="7963618" cy="857251"/>
          </a:xfrm>
          <a:prstGeom prst="rect">
            <a:avLst/>
          </a:prstGeom>
        </p:spPr>
        <p:txBody>
          <a:bodyPr/>
          <a:lstStyle>
            <a:lvl1pPr>
              <a:defRPr sz="3800"/>
            </a:lvl1pPr>
          </a:lstStyle>
          <a:p>
            <a:pPr/>
            <a:r>
              <a:t>Meu testemunho de conversão a Cristo</a:t>
            </a:r>
          </a:p>
        </p:txBody>
      </p:sp>
      <p:grpSp>
        <p:nvGrpSpPr>
          <p:cNvPr id="302" name="Group 2"/>
          <p:cNvGrpSpPr/>
          <p:nvPr/>
        </p:nvGrpSpPr>
        <p:grpSpPr>
          <a:xfrm>
            <a:off x="251478" y="1156980"/>
            <a:ext cx="7975084" cy="3798934"/>
            <a:chOff x="0" y="0"/>
            <a:chExt cx="7975084" cy="3798932"/>
          </a:xfrm>
        </p:grpSpPr>
        <p:grpSp>
          <p:nvGrpSpPr>
            <p:cNvPr id="277" name="Freeform 3"/>
            <p:cNvGrpSpPr/>
            <p:nvPr/>
          </p:nvGrpSpPr>
          <p:grpSpPr>
            <a:xfrm>
              <a:off x="-1" y="-1"/>
              <a:ext cx="2531773" cy="3798934"/>
              <a:chOff x="0" y="0"/>
              <a:chExt cx="2531772" cy="3798932"/>
            </a:xfrm>
          </p:grpSpPr>
          <p:sp>
            <p:nvSpPr>
              <p:cNvPr id="275" name="Forma"/>
              <p:cNvSpPr/>
              <p:nvPr/>
            </p:nvSpPr>
            <p:spPr>
              <a:xfrm>
                <a:off x="-1" y="-1"/>
                <a:ext cx="2531773" cy="3798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1570"/>
                    </a:moveTo>
                    <a:cubicBezTo>
                      <a:pt x="0" y="703"/>
                      <a:pt x="967" y="0"/>
                      <a:pt x="2160" y="0"/>
                    </a:cubicBezTo>
                    <a:lnTo>
                      <a:pt x="19440" y="0"/>
                    </a:lnTo>
                    <a:cubicBezTo>
                      <a:pt x="20633" y="0"/>
                      <a:pt x="21600" y="703"/>
                      <a:pt x="21600" y="1570"/>
                    </a:cubicBezTo>
                    <a:lnTo>
                      <a:pt x="21600" y="20030"/>
                    </a:lnTo>
                    <a:cubicBezTo>
                      <a:pt x="21600" y="20897"/>
                      <a:pt x="20633" y="21600"/>
                      <a:pt x="19440" y="21600"/>
                    </a:cubicBezTo>
                    <a:lnTo>
                      <a:pt x="2160" y="21600"/>
                    </a:lnTo>
                    <a:cubicBezTo>
                      <a:pt x="967" y="21600"/>
                      <a:pt x="0" y="20897"/>
                      <a:pt x="0" y="20030"/>
                    </a:cubicBezTo>
                    <a:lnTo>
                      <a:pt x="0" y="1570"/>
                    </a:lnTo>
                    <a:close/>
                  </a:path>
                </a:pathLst>
              </a:custGeom>
              <a:solidFill>
                <a:srgbClr val="B4D5CD"/>
              </a:solidFill>
              <a:ln w="12700" cap="flat">
                <a:solidFill>
                  <a:srgbClr val="2AA89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  <a:defRPr sz="2400"/>
                </a:pPr>
              </a:p>
            </p:txBody>
          </p:sp>
          <p:sp>
            <p:nvSpPr>
              <p:cNvPr id="276" name="1ª parte: Antes da Conversão"/>
              <p:cNvSpPr txBox="1"/>
              <p:nvPr/>
            </p:nvSpPr>
            <p:spPr>
              <a:xfrm>
                <a:off x="-1" y="1470206"/>
                <a:ext cx="2531774" cy="8585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1439" tIns="91439" rIns="91439" bIns="91439" numCol="1" anchor="ctr">
                <a:spAutoFit/>
              </a:bodyPr>
              <a:lstStyle>
                <a:lvl1pPr algn="ctr" defTabSz="1066800">
                  <a:lnSpc>
                    <a:spcPct val="90000"/>
                  </a:lnSpc>
                  <a:spcBef>
                    <a:spcPts val="1000"/>
                  </a:spcBef>
                  <a:defRPr sz="2400"/>
                </a:lvl1pPr>
              </a:lstStyle>
              <a:p>
                <a:pPr/>
                <a:r>
                  <a:t>1ª parte: Antes da Conversão</a:t>
                </a:r>
              </a:p>
            </p:txBody>
          </p:sp>
        </p:grpSp>
        <p:grpSp>
          <p:nvGrpSpPr>
            <p:cNvPr id="280" name="Freeform 6"/>
            <p:cNvGrpSpPr/>
            <p:nvPr/>
          </p:nvGrpSpPr>
          <p:grpSpPr>
            <a:xfrm>
              <a:off x="185620" y="2223568"/>
              <a:ext cx="2288323" cy="1551465"/>
              <a:chOff x="0" y="0"/>
              <a:chExt cx="2288322" cy="1551464"/>
            </a:xfrm>
          </p:grpSpPr>
          <p:sp>
            <p:nvSpPr>
              <p:cNvPr id="278" name="Forma"/>
              <p:cNvSpPr/>
              <p:nvPr/>
            </p:nvSpPr>
            <p:spPr>
              <a:xfrm>
                <a:off x="0" y="122362"/>
                <a:ext cx="2288323" cy="1306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"/>
                    </a:moveTo>
                    <a:cubicBezTo>
                      <a:pt x="0" y="967"/>
                      <a:pt x="538" y="0"/>
                      <a:pt x="1203" y="0"/>
                    </a:cubicBezTo>
                    <a:lnTo>
                      <a:pt x="20397" y="0"/>
                    </a:lnTo>
                    <a:cubicBezTo>
                      <a:pt x="2106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062" y="21600"/>
                      <a:pt x="20397" y="21600"/>
                    </a:cubicBezTo>
                    <a:lnTo>
                      <a:pt x="1203" y="21600"/>
                    </a:lnTo>
                    <a:cubicBezTo>
                      <a:pt x="53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rgbClr val="3F5567"/>
              </a:solidFill>
              <a:ln w="25400" cap="flat">
                <a:solidFill>
                  <a:srgbClr val="10475C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79" name="Dica: Não gaste muito tempo enaltecendo o pecado ou se vangloriando das coisas erradas que praticou."/>
              <p:cNvSpPr txBox="1"/>
              <p:nvPr/>
            </p:nvSpPr>
            <p:spPr>
              <a:xfrm>
                <a:off x="0" y="0"/>
                <a:ext cx="2288322" cy="15514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6499" tIns="66499" rIns="66499" bIns="6649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600"/>
                  </a:spcBef>
                  <a:defRPr b="1" sz="1600">
                    <a:solidFill>
                      <a:srgbClr val="FFFFFF"/>
                    </a:solidFill>
                  </a:defRPr>
                </a:pPr>
                <a:r>
                  <a:t>Dica: </a:t>
                </a:r>
                <a:r>
                  <a:rPr b="0"/>
                  <a:t>Não gaste muito tempo enaltecendo o pecado ou se vangloriando das coisas erradas que praticou.</a:t>
                </a:r>
              </a:p>
            </p:txBody>
          </p:sp>
        </p:grpSp>
        <p:grpSp>
          <p:nvGrpSpPr>
            <p:cNvPr id="283" name="Freeform 4"/>
            <p:cNvGrpSpPr/>
            <p:nvPr/>
          </p:nvGrpSpPr>
          <p:grpSpPr>
            <a:xfrm>
              <a:off x="193471" y="993136"/>
              <a:ext cx="2256095" cy="1288338"/>
              <a:chOff x="0" y="0"/>
              <a:chExt cx="2256094" cy="1288336"/>
            </a:xfrm>
          </p:grpSpPr>
          <p:sp>
            <p:nvSpPr>
              <p:cNvPr id="281" name="Forma"/>
              <p:cNvSpPr/>
              <p:nvPr/>
            </p:nvSpPr>
            <p:spPr>
              <a:xfrm>
                <a:off x="-1" y="-1"/>
                <a:ext cx="2256096" cy="1288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"/>
                    </a:moveTo>
                    <a:cubicBezTo>
                      <a:pt x="0" y="967"/>
                      <a:pt x="538" y="0"/>
                      <a:pt x="1203" y="0"/>
                    </a:cubicBezTo>
                    <a:lnTo>
                      <a:pt x="20397" y="0"/>
                    </a:lnTo>
                    <a:cubicBezTo>
                      <a:pt x="2106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062" y="21600"/>
                      <a:pt x="20397" y="21600"/>
                    </a:cubicBezTo>
                    <a:lnTo>
                      <a:pt x="1203" y="21600"/>
                    </a:lnTo>
                    <a:cubicBezTo>
                      <a:pt x="53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rgbClr val="3F5567"/>
              </a:solidFill>
              <a:ln w="25400" cap="flat">
                <a:solidFill>
                  <a:srgbClr val="10475C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82" name="Como era sua vida antes de conhecer Jesus?"/>
              <p:cNvSpPr txBox="1"/>
              <p:nvPr/>
            </p:nvSpPr>
            <p:spPr>
              <a:xfrm>
                <a:off x="-1" y="220613"/>
                <a:ext cx="2256095" cy="84711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6499" tIns="66499" rIns="66499" bIns="66499" numCol="1" anchor="ctr">
                <a:noAutofit/>
              </a:bodyPr>
              <a:lstStyle>
                <a:lvl1pPr algn="ctr" defTabSz="711200">
                  <a:lnSpc>
                    <a:spcPct val="90000"/>
                  </a:lnSpc>
                  <a:spcBef>
                    <a:spcPts val="600"/>
                  </a:spcBef>
                  <a:defRPr sz="16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Como era sua vida antes de conhecer Jesus?</a:t>
                </a:r>
              </a:p>
            </p:txBody>
          </p:sp>
        </p:grpSp>
        <p:grpSp>
          <p:nvGrpSpPr>
            <p:cNvPr id="286" name="Freeform 7"/>
            <p:cNvGrpSpPr/>
            <p:nvPr/>
          </p:nvGrpSpPr>
          <p:grpSpPr>
            <a:xfrm>
              <a:off x="2721656" y="-1"/>
              <a:ext cx="2531773" cy="3798934"/>
              <a:chOff x="0" y="0"/>
              <a:chExt cx="2531772" cy="3798932"/>
            </a:xfrm>
          </p:grpSpPr>
          <p:sp>
            <p:nvSpPr>
              <p:cNvPr id="284" name="Forma"/>
              <p:cNvSpPr/>
              <p:nvPr/>
            </p:nvSpPr>
            <p:spPr>
              <a:xfrm>
                <a:off x="-1" y="-1"/>
                <a:ext cx="2531773" cy="3798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1570"/>
                    </a:moveTo>
                    <a:cubicBezTo>
                      <a:pt x="0" y="703"/>
                      <a:pt x="967" y="0"/>
                      <a:pt x="2160" y="0"/>
                    </a:cubicBezTo>
                    <a:lnTo>
                      <a:pt x="19440" y="0"/>
                    </a:lnTo>
                    <a:cubicBezTo>
                      <a:pt x="20633" y="0"/>
                      <a:pt x="21600" y="703"/>
                      <a:pt x="21600" y="1570"/>
                    </a:cubicBezTo>
                    <a:lnTo>
                      <a:pt x="21600" y="20030"/>
                    </a:lnTo>
                    <a:cubicBezTo>
                      <a:pt x="21600" y="20897"/>
                      <a:pt x="20633" y="21600"/>
                      <a:pt x="19440" y="21600"/>
                    </a:cubicBezTo>
                    <a:lnTo>
                      <a:pt x="2160" y="21600"/>
                    </a:lnTo>
                    <a:cubicBezTo>
                      <a:pt x="967" y="21600"/>
                      <a:pt x="0" y="20897"/>
                      <a:pt x="0" y="20030"/>
                    </a:cubicBezTo>
                    <a:lnTo>
                      <a:pt x="0" y="1570"/>
                    </a:lnTo>
                    <a:close/>
                  </a:path>
                </a:pathLst>
              </a:custGeom>
              <a:solidFill>
                <a:srgbClr val="B4D5CD"/>
              </a:solidFill>
              <a:ln w="12700" cap="flat">
                <a:solidFill>
                  <a:srgbClr val="2AA89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  <a:defRPr sz="2400"/>
                </a:pPr>
              </a:p>
            </p:txBody>
          </p:sp>
          <p:sp>
            <p:nvSpPr>
              <p:cNvPr id="285" name="2ª parte: A Conversão"/>
              <p:cNvSpPr txBox="1"/>
              <p:nvPr/>
            </p:nvSpPr>
            <p:spPr>
              <a:xfrm>
                <a:off x="-1" y="1470206"/>
                <a:ext cx="2531774" cy="8585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1439" tIns="91439" rIns="91439" bIns="91439" numCol="1" anchor="ctr">
                <a:sp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1000"/>
                  </a:spcBef>
                  <a:defRPr sz="2400"/>
                </a:pPr>
                <a:r>
                  <a:t>2ª parte:</a:t>
                </a:r>
                <a:br/>
                <a:r>
                  <a:t>A Conversão</a:t>
                </a:r>
              </a:p>
            </p:txBody>
          </p:sp>
        </p:grpSp>
        <p:grpSp>
          <p:nvGrpSpPr>
            <p:cNvPr id="289" name="Freeform 8"/>
            <p:cNvGrpSpPr/>
            <p:nvPr/>
          </p:nvGrpSpPr>
          <p:grpSpPr>
            <a:xfrm>
              <a:off x="2915127" y="1022390"/>
              <a:ext cx="2153639" cy="1229830"/>
              <a:chOff x="0" y="0"/>
              <a:chExt cx="2153638" cy="1229829"/>
            </a:xfrm>
          </p:grpSpPr>
          <p:sp>
            <p:nvSpPr>
              <p:cNvPr id="287" name="Forma"/>
              <p:cNvSpPr/>
              <p:nvPr/>
            </p:nvSpPr>
            <p:spPr>
              <a:xfrm>
                <a:off x="-1" y="-1"/>
                <a:ext cx="2153640" cy="1229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"/>
                    </a:moveTo>
                    <a:cubicBezTo>
                      <a:pt x="0" y="967"/>
                      <a:pt x="538" y="0"/>
                      <a:pt x="1203" y="0"/>
                    </a:cubicBezTo>
                    <a:lnTo>
                      <a:pt x="20397" y="0"/>
                    </a:lnTo>
                    <a:cubicBezTo>
                      <a:pt x="2106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062" y="21600"/>
                      <a:pt x="20397" y="21600"/>
                    </a:cubicBezTo>
                    <a:lnTo>
                      <a:pt x="1203" y="21600"/>
                    </a:lnTo>
                    <a:cubicBezTo>
                      <a:pt x="53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rgbClr val="008080"/>
              </a:solidFill>
              <a:ln w="25400" cap="flat">
                <a:solidFill>
                  <a:srgbClr val="227B6C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88" name="Que situações o levaram a conhecer a Jesus? Como foi o processo?"/>
              <p:cNvSpPr txBox="1"/>
              <p:nvPr/>
            </p:nvSpPr>
            <p:spPr>
              <a:xfrm>
                <a:off x="-1" y="102009"/>
                <a:ext cx="2153640" cy="10258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6499" tIns="66499" rIns="66499" bIns="66499" numCol="1" anchor="ctr">
                <a:spAutoFit/>
              </a:bodyPr>
              <a:lstStyle>
                <a:lvl1pPr algn="ctr" defTabSz="711200">
                  <a:lnSpc>
                    <a:spcPct val="90000"/>
                  </a:lnSpc>
                  <a:spcBef>
                    <a:spcPts val="600"/>
                  </a:spcBef>
                  <a:defRPr sz="16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Que situações o levaram a conhecer a Jesus? Como foi o processo?</a:t>
                </a:r>
              </a:p>
            </p:txBody>
          </p:sp>
        </p:grpSp>
        <p:grpSp>
          <p:nvGrpSpPr>
            <p:cNvPr id="292" name="Freeform 9"/>
            <p:cNvGrpSpPr/>
            <p:nvPr/>
          </p:nvGrpSpPr>
          <p:grpSpPr>
            <a:xfrm>
              <a:off x="2915127" y="2379062"/>
              <a:ext cx="2153639" cy="1229831"/>
              <a:chOff x="0" y="0"/>
              <a:chExt cx="2153638" cy="1229829"/>
            </a:xfrm>
          </p:grpSpPr>
          <p:sp>
            <p:nvSpPr>
              <p:cNvPr id="290" name="Forma"/>
              <p:cNvSpPr/>
              <p:nvPr/>
            </p:nvSpPr>
            <p:spPr>
              <a:xfrm>
                <a:off x="-1" y="-1"/>
                <a:ext cx="2153640" cy="12298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"/>
                    </a:moveTo>
                    <a:cubicBezTo>
                      <a:pt x="0" y="967"/>
                      <a:pt x="538" y="0"/>
                      <a:pt x="1203" y="0"/>
                    </a:cubicBezTo>
                    <a:lnTo>
                      <a:pt x="20397" y="0"/>
                    </a:lnTo>
                    <a:cubicBezTo>
                      <a:pt x="2106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062" y="21600"/>
                      <a:pt x="20397" y="21600"/>
                    </a:cubicBezTo>
                    <a:lnTo>
                      <a:pt x="1203" y="21600"/>
                    </a:lnTo>
                    <a:cubicBezTo>
                      <a:pt x="53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rgbClr val="008080"/>
              </a:solidFill>
              <a:ln w="25400" cap="flat">
                <a:solidFill>
                  <a:srgbClr val="227B6C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91" name="Dica: nesta parte você pode entrar em detalhes: nomes, datas, locais, etc."/>
              <p:cNvSpPr txBox="1"/>
              <p:nvPr/>
            </p:nvSpPr>
            <p:spPr>
              <a:xfrm>
                <a:off x="-1" y="102009"/>
                <a:ext cx="2153640" cy="102581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6499" tIns="66499" rIns="66499" bIns="66499" numCol="1" anchor="ctr">
                <a:sp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600"/>
                  </a:spcBef>
                  <a:defRPr b="1" sz="1600">
                    <a:solidFill>
                      <a:srgbClr val="FFFFFF"/>
                    </a:solidFill>
                  </a:defRPr>
                </a:pPr>
                <a:r>
                  <a:t>Dica: </a:t>
                </a:r>
                <a:r>
                  <a:rPr b="0"/>
                  <a:t>nesta parte você pode entrar em detalhes: nomes, datas, locais, etc.</a:t>
                </a:r>
              </a:p>
            </p:txBody>
          </p:sp>
        </p:grpSp>
        <p:grpSp>
          <p:nvGrpSpPr>
            <p:cNvPr id="295" name="Freeform 10"/>
            <p:cNvGrpSpPr/>
            <p:nvPr/>
          </p:nvGrpSpPr>
          <p:grpSpPr>
            <a:xfrm>
              <a:off x="5443311" y="-1"/>
              <a:ext cx="2531773" cy="3798934"/>
              <a:chOff x="0" y="0"/>
              <a:chExt cx="2531772" cy="3798932"/>
            </a:xfrm>
          </p:grpSpPr>
          <p:sp>
            <p:nvSpPr>
              <p:cNvPr id="293" name="Forma"/>
              <p:cNvSpPr/>
              <p:nvPr/>
            </p:nvSpPr>
            <p:spPr>
              <a:xfrm>
                <a:off x="-1" y="-1"/>
                <a:ext cx="2531773" cy="3798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1570"/>
                    </a:moveTo>
                    <a:cubicBezTo>
                      <a:pt x="0" y="703"/>
                      <a:pt x="967" y="0"/>
                      <a:pt x="2160" y="0"/>
                    </a:cubicBezTo>
                    <a:lnTo>
                      <a:pt x="19440" y="0"/>
                    </a:lnTo>
                    <a:cubicBezTo>
                      <a:pt x="20633" y="0"/>
                      <a:pt x="21600" y="703"/>
                      <a:pt x="21600" y="1570"/>
                    </a:cubicBezTo>
                    <a:lnTo>
                      <a:pt x="21600" y="20030"/>
                    </a:lnTo>
                    <a:cubicBezTo>
                      <a:pt x="21600" y="20897"/>
                      <a:pt x="20633" y="21600"/>
                      <a:pt x="19440" y="21600"/>
                    </a:cubicBezTo>
                    <a:lnTo>
                      <a:pt x="2160" y="21600"/>
                    </a:lnTo>
                    <a:cubicBezTo>
                      <a:pt x="967" y="21600"/>
                      <a:pt x="0" y="20897"/>
                      <a:pt x="0" y="20030"/>
                    </a:cubicBezTo>
                    <a:lnTo>
                      <a:pt x="0" y="1570"/>
                    </a:lnTo>
                    <a:close/>
                  </a:path>
                </a:pathLst>
              </a:custGeom>
              <a:solidFill>
                <a:srgbClr val="B4D5CD"/>
              </a:solidFill>
              <a:ln w="12700" cap="flat">
                <a:solidFill>
                  <a:srgbClr val="2AA893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700"/>
                  </a:spcBef>
                  <a:defRPr sz="2400"/>
                </a:pPr>
              </a:p>
            </p:txBody>
          </p:sp>
          <p:sp>
            <p:nvSpPr>
              <p:cNvPr id="294" name="3ª parte: Depois da Conversão"/>
              <p:cNvSpPr txBox="1"/>
              <p:nvPr/>
            </p:nvSpPr>
            <p:spPr>
              <a:xfrm>
                <a:off x="-1" y="1470206"/>
                <a:ext cx="2531774" cy="85852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91439" tIns="91439" rIns="91439" bIns="91439" numCol="1" anchor="ctr">
                <a:spAutoFit/>
              </a:bodyPr>
              <a:lstStyle>
                <a:lvl1pPr algn="ctr" defTabSz="1066800">
                  <a:lnSpc>
                    <a:spcPct val="90000"/>
                  </a:lnSpc>
                  <a:spcBef>
                    <a:spcPts val="1000"/>
                  </a:spcBef>
                  <a:defRPr sz="2400"/>
                </a:lvl1pPr>
              </a:lstStyle>
              <a:p>
                <a:pPr/>
                <a:r>
                  <a:t>3ª parte: Depois da Conversão</a:t>
                </a:r>
              </a:p>
            </p:txBody>
          </p:sp>
        </p:grpSp>
        <p:grpSp>
          <p:nvGrpSpPr>
            <p:cNvPr id="298" name="Freeform 11"/>
            <p:cNvGrpSpPr/>
            <p:nvPr/>
          </p:nvGrpSpPr>
          <p:grpSpPr>
            <a:xfrm>
              <a:off x="5602381" y="860581"/>
              <a:ext cx="2222443" cy="1506799"/>
              <a:chOff x="0" y="0"/>
              <a:chExt cx="2222442" cy="1506798"/>
            </a:xfrm>
          </p:grpSpPr>
          <p:sp>
            <p:nvSpPr>
              <p:cNvPr id="296" name="Forma"/>
              <p:cNvSpPr/>
              <p:nvPr/>
            </p:nvSpPr>
            <p:spPr>
              <a:xfrm>
                <a:off x="0" y="118839"/>
                <a:ext cx="2222443" cy="12691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"/>
                    </a:moveTo>
                    <a:cubicBezTo>
                      <a:pt x="0" y="967"/>
                      <a:pt x="538" y="0"/>
                      <a:pt x="1203" y="0"/>
                    </a:cubicBezTo>
                    <a:lnTo>
                      <a:pt x="20397" y="0"/>
                    </a:lnTo>
                    <a:cubicBezTo>
                      <a:pt x="2106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062" y="21600"/>
                      <a:pt x="20397" y="21600"/>
                    </a:cubicBezTo>
                    <a:lnTo>
                      <a:pt x="1203" y="21600"/>
                    </a:lnTo>
                    <a:cubicBezTo>
                      <a:pt x="53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rgbClr val="17627E"/>
              </a:solidFill>
              <a:ln w="9525" cap="flat">
                <a:solidFill>
                  <a:srgbClr val="00404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6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97" name="Como tem sido sua vida após a conversão? O que mudou? Outras pessoas percebem as mudanças?"/>
              <p:cNvSpPr txBox="1"/>
              <p:nvPr/>
            </p:nvSpPr>
            <p:spPr>
              <a:xfrm>
                <a:off x="0" y="0"/>
                <a:ext cx="2222443" cy="15067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6499" tIns="66499" rIns="66499" bIns="66499" numCol="1" anchor="ctr">
                <a:noAutofit/>
              </a:bodyPr>
              <a:lstStyle>
                <a:lvl1pPr algn="ctr" defTabSz="711200">
                  <a:lnSpc>
                    <a:spcPct val="90000"/>
                  </a:lnSpc>
                  <a:spcBef>
                    <a:spcPts val="600"/>
                  </a:spcBef>
                  <a:defRPr sz="1600">
                    <a:solidFill>
                      <a:srgbClr val="FFFFFF"/>
                    </a:solidFill>
                  </a:defRPr>
                </a:lvl1pPr>
              </a:lstStyle>
              <a:p>
                <a:pPr/>
                <a:r>
                  <a:t>Como tem sido sua vida após a conversão? O que mudou? Outras pessoas percebem as mudanças?</a:t>
                </a:r>
              </a:p>
            </p:txBody>
          </p:sp>
        </p:grpSp>
        <p:grpSp>
          <p:nvGrpSpPr>
            <p:cNvPr id="301" name="Freeform 12"/>
            <p:cNvGrpSpPr/>
            <p:nvPr/>
          </p:nvGrpSpPr>
          <p:grpSpPr>
            <a:xfrm>
              <a:off x="5592319" y="2279228"/>
              <a:ext cx="2242567" cy="1374975"/>
              <a:chOff x="0" y="0"/>
              <a:chExt cx="2242566" cy="1374973"/>
            </a:xfrm>
          </p:grpSpPr>
          <p:sp>
            <p:nvSpPr>
              <p:cNvPr id="299" name="Forma"/>
              <p:cNvSpPr/>
              <p:nvPr/>
            </p:nvSpPr>
            <p:spPr>
              <a:xfrm>
                <a:off x="0" y="47181"/>
                <a:ext cx="2242567" cy="1280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0" y="2160"/>
                    </a:moveTo>
                    <a:cubicBezTo>
                      <a:pt x="0" y="967"/>
                      <a:pt x="538" y="0"/>
                      <a:pt x="1203" y="0"/>
                    </a:cubicBezTo>
                    <a:lnTo>
                      <a:pt x="20397" y="0"/>
                    </a:lnTo>
                    <a:cubicBezTo>
                      <a:pt x="21062" y="0"/>
                      <a:pt x="21600" y="967"/>
                      <a:pt x="21600" y="2160"/>
                    </a:cubicBezTo>
                    <a:lnTo>
                      <a:pt x="21600" y="19440"/>
                    </a:lnTo>
                    <a:cubicBezTo>
                      <a:pt x="21600" y="20633"/>
                      <a:pt x="21062" y="21600"/>
                      <a:pt x="20397" y="21600"/>
                    </a:cubicBezTo>
                    <a:lnTo>
                      <a:pt x="1203" y="21600"/>
                    </a:lnTo>
                    <a:cubicBezTo>
                      <a:pt x="538" y="21600"/>
                      <a:pt x="0" y="20633"/>
                      <a:pt x="0" y="19440"/>
                    </a:cubicBezTo>
                    <a:lnTo>
                      <a:pt x="0" y="2160"/>
                    </a:lnTo>
                    <a:close/>
                  </a:path>
                </a:pathLst>
              </a:custGeom>
              <a:solidFill>
                <a:srgbClr val="17627E"/>
              </a:solidFill>
              <a:ln w="9525" cap="flat">
                <a:solidFill>
                  <a:srgbClr val="00404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700"/>
                  </a:spcBef>
                  <a:defRPr sz="1500"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300" name="Dica: Esta é a parte mais importante. É a partir do que mudou que as pessoas se interessarão em conhecer Jesus Cristo."/>
              <p:cNvSpPr txBox="1"/>
              <p:nvPr/>
            </p:nvSpPr>
            <p:spPr>
              <a:xfrm>
                <a:off x="0" y="-1"/>
                <a:ext cx="2242566" cy="13749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66499" tIns="66499" rIns="66499" bIns="66499" numCol="1" anchor="ctr">
                <a:noAutofit/>
              </a:bodyPr>
              <a:lstStyle/>
              <a:p>
                <a:pPr algn="ctr" defTabSz="711200">
                  <a:lnSpc>
                    <a:spcPct val="90000"/>
                  </a:lnSpc>
                  <a:spcBef>
                    <a:spcPts val="600"/>
                  </a:spcBef>
                  <a:defRPr b="1" sz="1500">
                    <a:solidFill>
                      <a:srgbClr val="FFFFFF"/>
                    </a:solidFill>
                  </a:defRPr>
                </a:pPr>
                <a:r>
                  <a:t>Dica: </a:t>
                </a:r>
                <a:r>
                  <a:rPr b="0"/>
                  <a:t>Esta é a parte mais importante. É a partir do que mudou que as pessoas se interessarão em conhecer Jesus Cristo.</a:t>
                </a:r>
              </a:p>
            </p:txBody>
          </p:sp>
        </p:grpSp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le 1"/>
          <p:cNvSpPr txBox="1"/>
          <p:nvPr/>
        </p:nvSpPr>
        <p:spPr>
          <a:xfrm>
            <a:off x="167089" y="93859"/>
            <a:ext cx="7876694" cy="739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pc="-100" sz="46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/>
            <a:r>
              <a:t>Para a próxima aula</a:t>
            </a:r>
          </a:p>
        </p:txBody>
      </p:sp>
      <p:sp>
        <p:nvSpPr>
          <p:cNvPr id="141" name="TextBox 7"/>
          <p:cNvSpPr txBox="1"/>
          <p:nvPr/>
        </p:nvSpPr>
        <p:spPr>
          <a:xfrm>
            <a:off x="99365" y="1926651"/>
            <a:ext cx="8235499" cy="2491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5400"/>
            </a:pPr>
            <a:r>
              <a:t>Leitura dos</a:t>
            </a:r>
          </a:p>
          <a:p>
            <a:pPr algn="ctr">
              <a:defRPr b="1" sz="5400"/>
            </a:pPr>
            <a:r>
              <a:t>Capítulos 1 e 3 do livro ANEXO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0" t="2767" r="0" b="31166"/>
          <a:stretch>
            <a:fillRect/>
          </a:stretch>
        </p:blipFill>
        <p:spPr>
          <a:xfrm>
            <a:off x="-2" y="0"/>
            <a:ext cx="9144002" cy="5163277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TextBox 3"/>
          <p:cNvSpPr txBox="1"/>
          <p:nvPr/>
        </p:nvSpPr>
        <p:spPr>
          <a:xfrm>
            <a:off x="85623" y="4534526"/>
            <a:ext cx="1451606" cy="497841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1</a:t>
            </a:r>
          </a:p>
        </p:txBody>
      </p:sp>
      <p:sp>
        <p:nvSpPr>
          <p:cNvPr id="145" name="TextBox 2"/>
          <p:cNvSpPr txBox="1"/>
          <p:nvPr/>
        </p:nvSpPr>
        <p:spPr>
          <a:xfrm>
            <a:off x="4714863" y="448164"/>
            <a:ext cx="4274404" cy="2613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b="1" sz="4400">
                <a:latin typeface="Arial"/>
                <a:ea typeface="Arial"/>
                <a:cs typeface="Arial"/>
                <a:sym typeface="Arial"/>
              </a:defRPr>
            </a:pPr>
            <a:r>
              <a:t>O INÍCIO</a:t>
            </a:r>
          </a:p>
          <a:p>
            <a:pPr algn="r">
              <a:defRPr b="1" sz="4400">
                <a:latin typeface="Arial"/>
                <a:ea typeface="Arial"/>
                <a:cs typeface="Arial"/>
                <a:sym typeface="Arial"/>
              </a:defRPr>
            </a:pPr>
            <a:r>
              <a:t>DA NOVA VIDA:</a:t>
            </a:r>
          </a:p>
          <a:p>
            <a:pPr algn="r">
              <a:defRPr b="1" sz="4400">
                <a:latin typeface="Arial"/>
                <a:ea typeface="Arial"/>
                <a:cs typeface="Arial"/>
                <a:sym typeface="Arial"/>
              </a:defRPr>
            </a:pPr>
            <a:r>
              <a:t>A CONVERSÃO</a:t>
            </a:r>
          </a:p>
          <a:p>
            <a:pPr algn="r">
              <a:defRPr b="1" sz="4400">
                <a:latin typeface="Arial"/>
                <a:ea typeface="Arial"/>
                <a:cs typeface="Arial"/>
                <a:sym typeface="Arial"/>
              </a:defRPr>
            </a:pPr>
            <a:r>
              <a:t>A CRISTO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/>
          <p:cNvSpPr txBox="1"/>
          <p:nvPr>
            <p:ph type="title"/>
          </p:nvPr>
        </p:nvSpPr>
        <p:spPr>
          <a:xfrm>
            <a:off x="256692" y="139126"/>
            <a:ext cx="7620001" cy="857251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</a:lstStyle>
          <a:p>
            <a:pPr/>
            <a:r>
              <a:t>A conversão a Cristo</a:t>
            </a:r>
          </a:p>
        </p:txBody>
      </p:sp>
      <p:sp>
        <p:nvSpPr>
          <p:cNvPr id="148" name="Content Placeholder 2"/>
          <p:cNvSpPr txBox="1"/>
          <p:nvPr>
            <p:ph type="body" sz="half" idx="1"/>
          </p:nvPr>
        </p:nvSpPr>
        <p:spPr>
          <a:xfrm>
            <a:off x="189855" y="1367517"/>
            <a:ext cx="4405120" cy="3429001"/>
          </a:xfrm>
          <a:prstGeom prst="rect">
            <a:avLst/>
          </a:prstGeom>
        </p:spPr>
        <p:txBody>
          <a:bodyPr anchor="ctr"/>
          <a:lstStyle/>
          <a:p>
            <a:pPr marL="305180" indent="-203454" defTabSz="813816">
              <a:lnSpc>
                <a:spcPct val="110000"/>
              </a:lnSpc>
              <a:defRPr sz="2492"/>
            </a:pPr>
            <a:r>
              <a:t>Nas aulas de legislação de trânsito, aprendemos o conceito de conversão;</a:t>
            </a:r>
          </a:p>
          <a:p>
            <a:pPr marL="305180" indent="-203454" defTabSz="813816">
              <a:lnSpc>
                <a:spcPct val="110000"/>
              </a:lnSpc>
              <a:defRPr sz="2492"/>
            </a:pPr>
            <a:r>
              <a:t>Há placas que indicam a obrigatoriedade de virar à direita ou esquerda, informam o  sentido proibido, etc.</a:t>
            </a:r>
          </a:p>
        </p:txBody>
      </p:sp>
      <p:pic>
        <p:nvPicPr>
          <p:cNvPr id="149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11937" y="2042880"/>
            <a:ext cx="3507487" cy="263267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</a:lstStyle>
          <a:p>
            <a:pPr/>
            <a:r>
              <a:t>A conversão a Cristo</a:t>
            </a:r>
          </a:p>
        </p:txBody>
      </p:sp>
      <p:sp>
        <p:nvSpPr>
          <p:cNvPr id="152" name="Content Placeholder 2"/>
          <p:cNvSpPr txBox="1"/>
          <p:nvPr>
            <p:ph type="body" sz="half" idx="1"/>
          </p:nvPr>
        </p:nvSpPr>
        <p:spPr>
          <a:xfrm>
            <a:off x="83544" y="1434370"/>
            <a:ext cx="4795485" cy="3429001"/>
          </a:xfrm>
          <a:prstGeom prst="rect">
            <a:avLst/>
          </a:prstGeom>
        </p:spPr>
        <p:txBody>
          <a:bodyPr anchor="ctr"/>
          <a:lstStyle/>
          <a:p>
            <a:pPr marL="332613" indent="-221742" defTabSz="886968">
              <a:lnSpc>
                <a:spcPct val="110000"/>
              </a:lnSpc>
              <a:spcBef>
                <a:spcPts val="600"/>
              </a:spcBef>
              <a:defRPr sz="2716"/>
            </a:pPr>
            <a:r>
              <a:t>Outras placas indicam a possiblidade fazer um retorno (quando é necessário corrigir um trajeto);</a:t>
            </a:r>
          </a:p>
          <a:p>
            <a:pPr marL="332613" indent="-221742" defTabSz="886968">
              <a:lnSpc>
                <a:spcPct val="110000"/>
              </a:lnSpc>
              <a:spcBef>
                <a:spcPts val="600"/>
              </a:spcBef>
              <a:defRPr sz="2716"/>
            </a:pPr>
            <a:r>
              <a:t>Nesses casos a conversão de 180º pode ser necessária.</a:t>
            </a:r>
          </a:p>
        </p:txBody>
      </p:sp>
      <p:pic>
        <p:nvPicPr>
          <p:cNvPr id="15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38830" y="2441236"/>
            <a:ext cx="3140378" cy="23552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ound Diagonal Corner Rectangle 6"/>
          <p:cNvSpPr txBox="1"/>
          <p:nvPr/>
        </p:nvSpPr>
        <p:spPr>
          <a:xfrm>
            <a:off x="4177250" y="1243770"/>
            <a:ext cx="3909906" cy="291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3200">
                <a:solidFill>
                  <a:srgbClr val="006060"/>
                </a:solidFill>
              </a:defRPr>
            </a:lvl1pPr>
          </a:lstStyle>
          <a:p>
            <a:pPr/>
            <a:r>
              <a:t>Você já vivenciou a experiência de ter cometido um erro de percurso e necessitar fazer uma conversão de 180º?</a:t>
            </a:r>
          </a:p>
        </p:txBody>
      </p:sp>
      <p:pic>
        <p:nvPicPr>
          <p:cNvPr id="156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8818" y="744186"/>
            <a:ext cx="3161787" cy="39522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 conversão a Cristo</a:t>
            </a:r>
          </a:p>
        </p:txBody>
      </p:sp>
      <p:grpSp>
        <p:nvGrpSpPr>
          <p:cNvPr id="161" name="Rounded Rectangle 3"/>
          <p:cNvGrpSpPr/>
          <p:nvPr/>
        </p:nvGrpSpPr>
        <p:grpSpPr>
          <a:xfrm>
            <a:off x="601523" y="1096286"/>
            <a:ext cx="8542478" cy="751841"/>
            <a:chOff x="0" y="0"/>
            <a:chExt cx="8542476" cy="751840"/>
          </a:xfrm>
        </p:grpSpPr>
        <p:sp>
          <p:nvSpPr>
            <p:cNvPr id="159" name="Retângulo arredondado"/>
            <p:cNvSpPr/>
            <p:nvPr/>
          </p:nvSpPr>
          <p:spPr>
            <a:xfrm>
              <a:off x="0" y="59806"/>
              <a:ext cx="8542477" cy="632227"/>
            </a:xfrm>
            <a:prstGeom prst="roundRect">
              <a:avLst>
                <a:gd name="adj" fmla="val 16667"/>
              </a:avLst>
            </a:prstGeom>
            <a:solidFill>
              <a:srgbClr val="00808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r">
                <a:defRPr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0" name="A conversão a Cristo é semelhante a se fazer um retorno no trânsito"/>
            <p:cNvSpPr txBox="1"/>
            <p:nvPr/>
          </p:nvSpPr>
          <p:spPr>
            <a:xfrm>
              <a:off x="30863" y="-1"/>
              <a:ext cx="8480750" cy="751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r">
                <a:defRPr sz="2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A conversão a Cristo é semelhante a se fazer um retorno no trânsito</a:t>
              </a:r>
            </a:p>
          </p:txBody>
        </p:sp>
      </p:grpSp>
      <p:pic>
        <p:nvPicPr>
          <p:cNvPr id="162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3060" y="2324037"/>
            <a:ext cx="5098615" cy="24686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